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8" r:id="rId9"/>
    <p:sldId id="262" r:id="rId10"/>
    <p:sldId id="270" r:id="rId11"/>
    <p:sldId id="276" r:id="rId12"/>
    <p:sldId id="273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47"/>
  </p:normalViewPr>
  <p:slideViewPr>
    <p:cSldViewPr snapToGrid="0">
      <p:cViewPr varScale="1">
        <p:scale>
          <a:sx n="181" d="100"/>
          <a:sy n="181" d="100"/>
        </p:scale>
        <p:origin x="184" y="4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gif>
</file>

<file path=ppt/media/image11.gif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204551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33431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0c1ad55e1_0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0c1ad55e1_0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38051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50c1ad55e1_0_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50c1ad55e1_0_5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sin(𝜃)使用的角度單位為 Radians (弧度, rad)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一個完整的圓的弧度為2π (rad)= 2 *3.14 (rad) = 360 (度)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330404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0c1ad55e1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g50c1ad55e1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687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0c1ad55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0c1ad55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71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0c1ad55e1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0c1ad55e1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2299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0c1ad55e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0c1ad55e1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349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0c1ad55e1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0c1ad55e1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8010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0c1ad55e1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0c1ad55e1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5832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0c1ad55e1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0c1ad55e1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7953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50c1ad55e1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50c1ad55e1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939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rocessing.org/reference/sin_.html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100" y="0"/>
            <a:ext cx="87549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800" dirty="0">
                <a:latin typeface="Noto Sans TC" charset="0"/>
                <a:ea typeface="Noto Sans TC" charset="0"/>
                <a:cs typeface="Noto Sans TC" charset="0"/>
                <a:sym typeface="Raleway"/>
              </a:rPr>
              <a:t>實戰演練</a:t>
            </a:r>
            <a:endParaRPr sz="4800" dirty="0">
              <a:latin typeface="Noto Sans TC" charset="0"/>
              <a:ea typeface="Noto Sans TC" charset="0"/>
              <a:cs typeface="Noto Sans TC" charset="0"/>
              <a:sym typeface="Raleway"/>
            </a:endParaRPr>
          </a:p>
        </p:txBody>
      </p:sp>
      <p:sp>
        <p:nvSpPr>
          <p:cNvPr id="101" name="Google Shape;101;p25"/>
          <p:cNvSpPr txBox="1">
            <a:spLocks noGrp="1"/>
          </p:cNvSpPr>
          <p:nvPr>
            <p:ph type="subTitle" idx="1"/>
          </p:nvPr>
        </p:nvSpPr>
        <p:spPr>
          <a:xfrm>
            <a:off x="311700" y="2852600"/>
            <a:ext cx="8520600" cy="5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latin typeface="Lato"/>
                <a:ea typeface="Lato"/>
                <a:cs typeface="Lato"/>
                <a:sym typeface="Lato"/>
              </a:rPr>
              <a:t>#Loop #Programming101</a:t>
            </a:r>
            <a:endParaRPr sz="24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5"/>
          <p:cNvSpPr/>
          <p:nvPr/>
        </p:nvSpPr>
        <p:spPr>
          <a:xfrm>
            <a:off x="-301750" y="481325"/>
            <a:ext cx="2062200" cy="629700"/>
          </a:xfrm>
          <a:prstGeom prst="trapezoid">
            <a:avLst>
              <a:gd name="adj" fmla="val 43564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9" name="Google Shape;459;p45"/>
          <p:cNvSpPr txBox="1">
            <a:spLocks noGrp="1"/>
          </p:cNvSpPr>
          <p:nvPr>
            <p:ph type="title"/>
          </p:nvPr>
        </p:nvSpPr>
        <p:spPr>
          <a:xfrm>
            <a:off x="1308250" y="509825"/>
            <a:ext cx="65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2. 使用 </a:t>
            </a:r>
            <a:r>
              <a:rPr lang="zh-TW" sz="2400" b="1" dirty="0">
                <a:solidFill>
                  <a:srgbClr val="FF9900"/>
                </a:solidFill>
                <a:latin typeface="Lato" charset="0"/>
                <a:ea typeface="Lato" charset="0"/>
                <a:cs typeface="Lato" charset="0"/>
                <a:sym typeface="Lato"/>
              </a:rPr>
              <a:t>sin</a:t>
            </a: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 讓盜賊貓呈波浪狀動起來</a:t>
            </a:r>
            <a:endParaRPr sz="2400" dirty="0">
              <a:latin typeface="Noto Sans TC" charset="0"/>
              <a:ea typeface="Noto Sans TC" charset="0"/>
              <a:cs typeface="Noto Sans TC" charset="0"/>
              <a:sym typeface="Raleway"/>
            </a:endParaRPr>
          </a:p>
        </p:txBody>
      </p:sp>
      <p:sp>
        <p:nvSpPr>
          <p:cNvPr id="460" name="Google Shape;460;p45"/>
          <p:cNvSpPr txBox="1">
            <a:spLocks noGrp="1"/>
          </p:cNvSpPr>
          <p:nvPr>
            <p:ph type="title"/>
          </p:nvPr>
        </p:nvSpPr>
        <p:spPr>
          <a:xfrm>
            <a:off x="182250" y="509825"/>
            <a:ext cx="139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Part III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61" name="Google Shape;461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2075" y="1477750"/>
            <a:ext cx="5739849" cy="323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Google Shape;395;p42"/>
          <p:cNvPicPr preferRelativeResize="0"/>
          <p:nvPr/>
        </p:nvPicPr>
        <p:blipFill rotWithShape="1">
          <a:blip r:embed="rId3">
            <a:alphaModFix/>
          </a:blip>
          <a:srcRect l="50332"/>
          <a:stretch/>
        </p:blipFill>
        <p:spPr>
          <a:xfrm>
            <a:off x="4453295" y="1082525"/>
            <a:ext cx="2450325" cy="250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42"/>
          <p:cNvPicPr preferRelativeResize="0"/>
          <p:nvPr/>
        </p:nvPicPr>
        <p:blipFill rotWithShape="1">
          <a:blip r:embed="rId4">
            <a:alphaModFix/>
          </a:blip>
          <a:srcRect r="50332"/>
          <a:stretch/>
        </p:blipFill>
        <p:spPr>
          <a:xfrm>
            <a:off x="1982997" y="1082525"/>
            <a:ext cx="2450325" cy="250095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42"/>
          <p:cNvSpPr/>
          <p:nvPr/>
        </p:nvSpPr>
        <p:spPr>
          <a:xfrm>
            <a:off x="-301750" y="481325"/>
            <a:ext cx="2062200" cy="629700"/>
          </a:xfrm>
          <a:prstGeom prst="trapezoid">
            <a:avLst>
              <a:gd name="adj" fmla="val 43564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8" name="Google Shape;398;p42"/>
          <p:cNvSpPr txBox="1">
            <a:spLocks noGrp="1"/>
          </p:cNvSpPr>
          <p:nvPr>
            <p:ph type="title"/>
          </p:nvPr>
        </p:nvSpPr>
        <p:spPr>
          <a:xfrm>
            <a:off x="182250" y="509825"/>
            <a:ext cx="139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Part III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9" name="Google Shape;399;p42"/>
          <p:cNvSpPr/>
          <p:nvPr/>
        </p:nvSpPr>
        <p:spPr>
          <a:xfrm>
            <a:off x="2113401" y="1211400"/>
            <a:ext cx="2210100" cy="22176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0" name="Google Shape;400;p42"/>
          <p:cNvCxnSpPr/>
          <p:nvPr/>
        </p:nvCxnSpPr>
        <p:spPr>
          <a:xfrm flipH="1">
            <a:off x="3241279" y="1633488"/>
            <a:ext cx="917100" cy="677100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1" name="Google Shape;401;p42"/>
          <p:cNvCxnSpPr/>
          <p:nvPr/>
        </p:nvCxnSpPr>
        <p:spPr>
          <a:xfrm>
            <a:off x="4139958" y="1650859"/>
            <a:ext cx="0" cy="6657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42"/>
          <p:cNvSpPr txBox="1"/>
          <p:nvPr/>
        </p:nvSpPr>
        <p:spPr>
          <a:xfrm>
            <a:off x="3401802" y="1963025"/>
            <a:ext cx="328500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2"/>
                </a:solidFill>
              </a:rPr>
              <a:t>𝜃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403" name="Google Shape;403;p42"/>
          <p:cNvCxnSpPr/>
          <p:nvPr/>
        </p:nvCxnSpPr>
        <p:spPr>
          <a:xfrm>
            <a:off x="3215199" y="1033015"/>
            <a:ext cx="0" cy="2640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42"/>
          <p:cNvCxnSpPr/>
          <p:nvPr/>
        </p:nvCxnSpPr>
        <p:spPr>
          <a:xfrm flipH="1">
            <a:off x="3215041" y="1316662"/>
            <a:ext cx="456600" cy="1008000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5" name="Google Shape;405;p42"/>
          <p:cNvCxnSpPr/>
          <p:nvPr/>
        </p:nvCxnSpPr>
        <p:spPr>
          <a:xfrm flipH="1">
            <a:off x="3687999" y="1291051"/>
            <a:ext cx="4200" cy="10227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6" name="Google Shape;406;p42"/>
          <p:cNvSpPr txBox="1"/>
          <p:nvPr/>
        </p:nvSpPr>
        <p:spPr>
          <a:xfrm>
            <a:off x="3215199" y="1461467"/>
            <a:ext cx="250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endParaRPr/>
          </a:p>
        </p:txBody>
      </p:sp>
      <p:cxnSp>
        <p:nvCxnSpPr>
          <p:cNvPr id="407" name="Google Shape;407;p42"/>
          <p:cNvCxnSpPr/>
          <p:nvPr/>
        </p:nvCxnSpPr>
        <p:spPr>
          <a:xfrm rot="10800000">
            <a:off x="3287423" y="2384344"/>
            <a:ext cx="979200" cy="0"/>
          </a:xfrm>
          <a:prstGeom prst="straightConnector1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stealth" w="med" len="med"/>
            <a:tailEnd type="stealth" w="med" len="med"/>
          </a:ln>
        </p:spPr>
      </p:cxnSp>
      <p:sp>
        <p:nvSpPr>
          <p:cNvPr id="408" name="Google Shape;408;p42"/>
          <p:cNvSpPr txBox="1"/>
          <p:nvPr/>
        </p:nvSpPr>
        <p:spPr>
          <a:xfrm>
            <a:off x="3478001" y="2308150"/>
            <a:ext cx="712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c = 1</a:t>
            </a:r>
            <a:endParaRPr/>
          </a:p>
        </p:txBody>
      </p:sp>
      <p:cxnSp>
        <p:nvCxnSpPr>
          <p:cNvPr id="409" name="Google Shape;409;p42"/>
          <p:cNvCxnSpPr/>
          <p:nvPr/>
        </p:nvCxnSpPr>
        <p:spPr>
          <a:xfrm flipH="1">
            <a:off x="3215267" y="2293484"/>
            <a:ext cx="1124700" cy="17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0" name="Google Shape;410;p42"/>
          <p:cNvSpPr txBox="1"/>
          <p:nvPr/>
        </p:nvSpPr>
        <p:spPr>
          <a:xfrm>
            <a:off x="4235627" y="1698375"/>
            <a:ext cx="1251900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18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a = sin(</a:t>
            </a:r>
            <a:r>
              <a:rPr lang="zh-TW" sz="1800">
                <a:solidFill>
                  <a:schemeClr val="accent5"/>
                </a:solidFill>
              </a:rPr>
              <a:t>𝜃</a:t>
            </a:r>
            <a:r>
              <a:rPr lang="zh-TW" sz="18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) 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11" name="Google Shape;411;p42"/>
          <p:cNvSpPr txBox="1">
            <a:spLocks noGrp="1"/>
          </p:cNvSpPr>
          <p:nvPr>
            <p:ph type="title"/>
          </p:nvPr>
        </p:nvSpPr>
        <p:spPr>
          <a:xfrm>
            <a:off x="1308250" y="509825"/>
            <a:ext cx="65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1. 使用 </a:t>
            </a:r>
            <a:r>
              <a:rPr lang="zh-TW" sz="2400" b="1" dirty="0">
                <a:solidFill>
                  <a:srgbClr val="FF9900"/>
                </a:solidFill>
                <a:latin typeface="Lato" charset="0"/>
                <a:ea typeface="Lato" charset="0"/>
                <a:cs typeface="Lato" charset="0"/>
                <a:sym typeface="Lato"/>
              </a:rPr>
              <a:t>sin</a:t>
            </a: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 讓盜賊貓呈波浪狀</a:t>
            </a:r>
            <a:endParaRPr sz="2400" dirty="0">
              <a:latin typeface="Noto Sans TC" charset="0"/>
              <a:ea typeface="Noto Sans TC" charset="0"/>
              <a:cs typeface="Noto Sans TC" charset="0"/>
              <a:sym typeface="Raleway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F278AB-B675-C549-A879-F3985D0D0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150" y="3673915"/>
            <a:ext cx="3294064" cy="1397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ABE81C8-85C6-4A44-8796-E75DDC03F028}"/>
              </a:ext>
            </a:extLst>
          </p:cNvPr>
          <p:cNvSpPr/>
          <p:nvPr/>
        </p:nvSpPr>
        <p:spPr>
          <a:xfrm>
            <a:off x="5487527" y="3913269"/>
            <a:ext cx="2526223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zh-TW" altLang="zh-TW" b="1" dirty="0">
                <a:latin typeface="Arial" panose="020B0604020202020204" pitchFamily="34" charset="0"/>
              </a:rPr>
              <a:t>yOffset = A * </a:t>
            </a:r>
            <a:r>
              <a:rPr lang="zh-TW" altLang="zh-TW" b="1" u="sng" dirty="0">
                <a:solidFill>
                  <a:srgbClr val="0097A7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sin(x)</a:t>
            </a:r>
            <a:br>
              <a:rPr lang="zh-TW" altLang="zh-TW" sz="2000" dirty="0">
                <a:latin typeface="Arial" panose="020B0604020202020204" pitchFamily="34" charset="0"/>
              </a:rPr>
            </a:br>
            <a:endParaRPr lang="zh-TW" altLang="zh-TW" sz="20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zh-TW" altLang="zh-TW" b="1" dirty="0">
                <a:latin typeface="Arial" panose="020B0604020202020204" pitchFamily="34" charset="0"/>
                <a:cs typeface="Arial" panose="020B0604020202020204" pitchFamily="34" charset="0"/>
              </a:rPr>
              <a:t>A: </a:t>
            </a:r>
            <a:r>
              <a:rPr lang="zh-TW" altLang="zh-TW" dirty="0">
                <a:latin typeface="Arial" panose="020B0604020202020204" pitchFamily="34" charset="0"/>
                <a:cs typeface="Arial" panose="020B0604020202020204" pitchFamily="34" charset="0"/>
              </a:rPr>
              <a:t>Amplitude</a:t>
            </a:r>
            <a:endParaRPr lang="zh-TW" altLang="zh-TW" sz="7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zh-TW" altLang="zh-TW" b="1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zh-TW" altLang="zh-TW" dirty="0">
                <a:latin typeface="Arial" panose="020B0604020202020204" pitchFamily="34" charset="0"/>
                <a:cs typeface="Arial" panose="020B0604020202020204" pitchFamily="34" charset="0"/>
              </a:rPr>
              <a:t>: 預設為弧度</a:t>
            </a:r>
            <a:endParaRPr lang="zh-TW" altLang="zh-TW" sz="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8800"/>
            <a:ext cx="9143999" cy="516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389100" y="0"/>
            <a:ext cx="87549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7"/>
          <p:cNvSpPr txBox="1">
            <a:spLocks noGrp="1"/>
          </p:cNvSpPr>
          <p:nvPr>
            <p:ph type="title"/>
          </p:nvPr>
        </p:nvSpPr>
        <p:spPr>
          <a:xfrm>
            <a:off x="1308048" y="509825"/>
            <a:ext cx="65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Raleway"/>
                <a:ea typeface="Raleway"/>
                <a:cs typeface="Raleway"/>
                <a:sym typeface="Raleway"/>
              </a:rPr>
              <a:t>Checkpoints</a:t>
            </a:r>
            <a:endParaRPr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3" name="Google Shape;113;p27"/>
          <p:cNvSpPr txBox="1">
            <a:spLocks noGrp="1"/>
          </p:cNvSpPr>
          <p:nvPr>
            <p:ph type="body" idx="1"/>
          </p:nvPr>
        </p:nvSpPr>
        <p:spPr>
          <a:xfrm>
            <a:off x="1308248" y="1217275"/>
            <a:ext cx="652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buFont typeface="+mj-lt"/>
              <a:buAutoNum type="arabicPeriod"/>
            </a:pPr>
            <a:endParaRPr dirty="0">
              <a:latin typeface="Noto Sans TC" charset="0"/>
              <a:ea typeface="Noto Sans TC" charset="0"/>
              <a:cs typeface="Noto Sans TC" charset="0"/>
              <a:sym typeface="Lato"/>
            </a:endParaRPr>
          </a:p>
          <a:p>
            <a:pPr>
              <a:spcBef>
                <a:spcPts val="1600"/>
              </a:spcBef>
              <a:buFont typeface="+mj-lt"/>
              <a:buAutoNum type="arabicPeriod"/>
            </a:pPr>
            <a:r>
              <a:rPr lang="zh-TW" dirty="0">
                <a:latin typeface="Noto Sans TC" charset="0"/>
                <a:ea typeface="Noto Sans TC" charset="0"/>
                <a:cs typeface="Noto Sans TC" charset="0"/>
                <a:sym typeface="Lato"/>
              </a:rPr>
              <a:t>使用</a:t>
            </a:r>
            <a:r>
              <a:rPr lang="zh-TW" dirty="0">
                <a:solidFill>
                  <a:srgbClr val="FF9900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 </a:t>
            </a:r>
            <a:r>
              <a:rPr lang="zh-TW" b="1" dirty="0">
                <a:solidFill>
                  <a:srgbClr val="FF9900"/>
                </a:solidFill>
                <a:latin typeface="Lato" charset="0"/>
                <a:ea typeface="Lato" charset="0"/>
                <a:cs typeface="Lato" charset="0"/>
                <a:sym typeface="Lato"/>
              </a:rPr>
              <a:t>for</a:t>
            </a:r>
            <a:r>
              <a:rPr lang="zh-TW" dirty="0">
                <a:solidFill>
                  <a:srgbClr val="FF9900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 </a:t>
            </a:r>
            <a:r>
              <a:rPr lang="zh-TW" dirty="0">
                <a:latin typeface="Noto Sans TC" charset="0"/>
                <a:ea typeface="Noto Sans TC" charset="0"/>
                <a:cs typeface="Noto Sans TC" charset="0"/>
                <a:sym typeface="Lato"/>
              </a:rPr>
              <a:t>在上下排各產生</a:t>
            </a:r>
            <a:r>
              <a:rPr lang="zh-TW" dirty="0">
                <a:latin typeface="Lato" charset="0"/>
                <a:ea typeface="Lato" charset="0"/>
                <a:cs typeface="Lato" charset="0"/>
                <a:sym typeface="Lato"/>
              </a:rPr>
              <a:t>6</a:t>
            </a:r>
            <a:r>
              <a:rPr lang="zh-TW" dirty="0">
                <a:latin typeface="Noto Sans TC" charset="0"/>
                <a:ea typeface="Noto Sans TC" charset="0"/>
                <a:cs typeface="Noto Sans TC" charset="0"/>
                <a:sym typeface="Lato"/>
              </a:rPr>
              <a:t>隻</a:t>
            </a:r>
            <a:r>
              <a:rPr lang="zh-TW" dirty="0">
                <a:solidFill>
                  <a:srgbClr val="4A86E8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盜賊貓</a:t>
            </a:r>
            <a:endParaRPr dirty="0">
              <a:solidFill>
                <a:srgbClr val="4A86E8"/>
              </a:solidFill>
              <a:latin typeface="Noto Sans TC" charset="0"/>
              <a:ea typeface="Noto Sans TC" charset="0"/>
              <a:cs typeface="Noto Sans TC" charset="0"/>
              <a:sym typeface="Lato"/>
            </a:endParaRPr>
          </a:p>
          <a:p>
            <a:pPr marL="342900">
              <a:spcBef>
                <a:spcPts val="1600"/>
              </a:spcBef>
              <a:buFont typeface="+mj-lt"/>
              <a:buAutoNum type="arabicPeriod"/>
            </a:pPr>
            <a:endParaRPr dirty="0">
              <a:latin typeface="Noto Sans TC" charset="0"/>
              <a:ea typeface="Noto Sans TC" charset="0"/>
              <a:cs typeface="Noto Sans TC" charset="0"/>
              <a:sym typeface="Lato"/>
            </a:endParaRPr>
          </a:p>
          <a:p>
            <a:pPr>
              <a:spcBef>
                <a:spcPts val="1600"/>
              </a:spcBef>
              <a:buFont typeface="+mj-lt"/>
              <a:buAutoNum type="arabicPeriod"/>
            </a:pPr>
            <a:r>
              <a:rPr lang="zh-TW" dirty="0">
                <a:latin typeface="Noto Sans TC" charset="0"/>
                <a:ea typeface="Noto Sans TC" charset="0"/>
                <a:cs typeface="Noto Sans TC" charset="0"/>
                <a:sym typeface="Lato"/>
              </a:rPr>
              <a:t>使用 </a:t>
            </a:r>
            <a:r>
              <a:rPr lang="zh-TW" b="1" dirty="0">
                <a:solidFill>
                  <a:srgbClr val="FF9900"/>
                </a:solidFill>
                <a:latin typeface="Lato" charset="0"/>
                <a:ea typeface="Lato" charset="0"/>
                <a:cs typeface="Lato" charset="0"/>
                <a:sym typeface="Lato"/>
              </a:rPr>
              <a:t>if</a:t>
            </a:r>
            <a:r>
              <a:rPr lang="zh-TW" b="1" dirty="0">
                <a:solidFill>
                  <a:srgbClr val="FF9900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 </a:t>
            </a:r>
            <a:r>
              <a:rPr lang="zh-TW" dirty="0">
                <a:latin typeface="Noto Sans TC" charset="0"/>
                <a:ea typeface="Noto Sans TC" charset="0"/>
                <a:cs typeface="Noto Sans TC" charset="0"/>
                <a:sym typeface="Lato"/>
              </a:rPr>
              <a:t>判定</a:t>
            </a:r>
            <a:r>
              <a:rPr lang="en-US" altLang="zh-TW" dirty="0">
                <a:latin typeface="Noto Sans TC" charset="0"/>
                <a:ea typeface="Noto Sans TC" charset="0"/>
                <a:cs typeface="Noto Sans TC" charset="0"/>
                <a:sym typeface="Lato"/>
              </a:rPr>
              <a:t> </a:t>
            </a:r>
            <a:r>
              <a:rPr lang="zh-TW" dirty="0">
                <a:latin typeface="Lato" charset="0"/>
                <a:ea typeface="Lato" charset="0"/>
                <a:cs typeface="Lato" charset="0"/>
                <a:sym typeface="Lato"/>
              </a:rPr>
              <a:t>win </a:t>
            </a:r>
            <a:r>
              <a:rPr lang="en-US" altLang="zh-TW" dirty="0">
                <a:latin typeface="Lato" charset="0"/>
                <a:ea typeface="Lato" charset="0"/>
                <a:cs typeface="Lato" charset="0"/>
                <a:sym typeface="Lato"/>
              </a:rPr>
              <a:t>or</a:t>
            </a:r>
            <a:r>
              <a:rPr lang="zh-TW" dirty="0">
                <a:latin typeface="Lato" charset="0"/>
                <a:ea typeface="Lato" charset="0"/>
                <a:cs typeface="Lato" charset="0"/>
                <a:sym typeface="Lato"/>
              </a:rPr>
              <a:t> lose</a:t>
            </a:r>
            <a:endParaRPr dirty="0">
              <a:latin typeface="Lato" charset="0"/>
              <a:ea typeface="Lato" charset="0"/>
              <a:cs typeface="Lato" charset="0"/>
              <a:sym typeface="Lato"/>
            </a:endParaRPr>
          </a:p>
          <a:p>
            <a:pPr marL="342900">
              <a:spcBef>
                <a:spcPts val="1600"/>
              </a:spcBef>
              <a:buFont typeface="+mj-lt"/>
              <a:buAutoNum type="arabicPeriod"/>
            </a:pPr>
            <a:endParaRPr dirty="0">
              <a:latin typeface="Noto Sans TC" charset="0"/>
              <a:ea typeface="Noto Sans TC" charset="0"/>
              <a:cs typeface="Noto Sans TC" charset="0"/>
              <a:sym typeface="Lato"/>
            </a:endParaRPr>
          </a:p>
          <a:p>
            <a:pPr>
              <a:spcBef>
                <a:spcPts val="1600"/>
              </a:spcBef>
              <a:buFont typeface="+mj-lt"/>
              <a:buAutoNum type="arabicPeriod"/>
            </a:pPr>
            <a:r>
              <a:rPr lang="zh-TW" dirty="0">
                <a:latin typeface="Noto Sans TC" charset="0"/>
                <a:ea typeface="Noto Sans TC" charset="0"/>
                <a:cs typeface="Noto Sans TC" charset="0"/>
                <a:sym typeface="Lato"/>
              </a:rPr>
              <a:t>使用 </a:t>
            </a:r>
            <a:r>
              <a:rPr lang="zh-TW" b="1" dirty="0">
                <a:solidFill>
                  <a:srgbClr val="FF9900"/>
                </a:solidFill>
                <a:latin typeface="Lato" charset="0"/>
                <a:ea typeface="Lato" charset="0"/>
                <a:cs typeface="Lato" charset="0"/>
                <a:sym typeface="Lato"/>
              </a:rPr>
              <a:t>sin</a:t>
            </a:r>
            <a:r>
              <a:rPr lang="en-US" altLang="zh-TW" b="1" dirty="0">
                <a:solidFill>
                  <a:srgbClr val="FF9900"/>
                </a:solidFill>
                <a:latin typeface="Lato" charset="0"/>
                <a:ea typeface="Lato" charset="0"/>
                <a:cs typeface="Lato" charset="0"/>
                <a:sym typeface="Lato"/>
              </a:rPr>
              <a:t> wave</a:t>
            </a:r>
            <a:r>
              <a:rPr lang="zh-TW" dirty="0">
                <a:latin typeface="Noto Sans TC" charset="0"/>
                <a:ea typeface="Noto Sans TC" charset="0"/>
                <a:cs typeface="Noto Sans TC" charset="0"/>
                <a:sym typeface="Lato"/>
              </a:rPr>
              <a:t> 讓</a:t>
            </a:r>
            <a:r>
              <a:rPr lang="zh-TW" dirty="0">
                <a:solidFill>
                  <a:srgbClr val="4A86E8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盜賊貓</a:t>
            </a:r>
            <a:r>
              <a:rPr lang="zh-TW" dirty="0">
                <a:latin typeface="Noto Sans TC" charset="0"/>
                <a:ea typeface="Noto Sans TC" charset="0"/>
                <a:cs typeface="Noto Sans TC" charset="0"/>
                <a:sym typeface="Lato"/>
              </a:rPr>
              <a:t>呈波浪狀動起來</a:t>
            </a:r>
            <a:endParaRPr dirty="0">
              <a:latin typeface="Noto Sans TC" charset="0"/>
              <a:ea typeface="Noto Sans TC" charset="0"/>
              <a:cs typeface="Noto Sans TC" charset="0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088" y="298850"/>
            <a:ext cx="7117825" cy="4545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9"/>
          <p:cNvSpPr/>
          <p:nvPr/>
        </p:nvSpPr>
        <p:spPr>
          <a:xfrm>
            <a:off x="-301750" y="481325"/>
            <a:ext cx="2062200" cy="629700"/>
          </a:xfrm>
          <a:prstGeom prst="trapezoid">
            <a:avLst>
              <a:gd name="adj" fmla="val 43564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4" name="Google Shape;124;p29"/>
          <p:cNvSpPr txBox="1">
            <a:spLocks noGrp="1"/>
          </p:cNvSpPr>
          <p:nvPr>
            <p:ph type="title"/>
          </p:nvPr>
        </p:nvSpPr>
        <p:spPr>
          <a:xfrm>
            <a:off x="1308250" y="509825"/>
            <a:ext cx="65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使用</a:t>
            </a:r>
            <a:r>
              <a:rPr lang="zh-TW" sz="2400" dirty="0">
                <a:solidFill>
                  <a:srgbClr val="FF9900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 </a:t>
            </a:r>
            <a:r>
              <a:rPr lang="zh-TW" sz="2400" b="1" dirty="0">
                <a:solidFill>
                  <a:srgbClr val="FF9900"/>
                </a:solidFill>
                <a:latin typeface="Lato" charset="0"/>
                <a:ea typeface="Lato" charset="0"/>
                <a:cs typeface="Lato" charset="0"/>
                <a:sym typeface="Lato"/>
              </a:rPr>
              <a:t>for</a:t>
            </a:r>
            <a:r>
              <a:rPr lang="zh-TW" sz="2400" dirty="0">
                <a:solidFill>
                  <a:srgbClr val="FF9900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 </a:t>
            </a: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在上下排各產生</a:t>
            </a:r>
            <a:r>
              <a:rPr lang="zh-TW" sz="2400" dirty="0">
                <a:solidFill>
                  <a:schemeClr val="dk2"/>
                </a:solidFill>
                <a:latin typeface="Lato" charset="0"/>
                <a:ea typeface="Lato" charset="0"/>
                <a:cs typeface="Lato" charset="0"/>
                <a:sym typeface="Lato"/>
              </a:rPr>
              <a:t>6</a:t>
            </a: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隻</a:t>
            </a:r>
            <a:r>
              <a:rPr lang="zh-TW" sz="2400" dirty="0">
                <a:solidFill>
                  <a:srgbClr val="4A86E8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盜賊貓</a:t>
            </a:r>
            <a:endParaRPr sz="2400" dirty="0">
              <a:latin typeface="Noto Sans TC" charset="0"/>
              <a:ea typeface="Noto Sans TC" charset="0"/>
              <a:cs typeface="Noto Sans TC" charset="0"/>
              <a:sym typeface="Raleway"/>
            </a:endParaRPr>
          </a:p>
        </p:txBody>
      </p:sp>
      <p:sp>
        <p:nvSpPr>
          <p:cNvPr id="125" name="Google Shape;125;p29"/>
          <p:cNvSpPr txBox="1">
            <a:spLocks noGrp="1"/>
          </p:cNvSpPr>
          <p:nvPr>
            <p:ph type="title"/>
          </p:nvPr>
        </p:nvSpPr>
        <p:spPr>
          <a:xfrm>
            <a:off x="182250" y="509825"/>
            <a:ext cx="139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Part I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6" name="Google Shape;1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374" y="1222825"/>
            <a:ext cx="5393248" cy="3444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0"/>
          <p:cNvSpPr/>
          <p:nvPr/>
        </p:nvSpPr>
        <p:spPr>
          <a:xfrm>
            <a:off x="-301750" y="481325"/>
            <a:ext cx="2062200" cy="629700"/>
          </a:xfrm>
          <a:prstGeom prst="trapezoid">
            <a:avLst>
              <a:gd name="adj" fmla="val 43564"/>
            </a:avLst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2" name="Google Shape;132;p30"/>
          <p:cNvSpPr txBox="1">
            <a:spLocks noGrp="1"/>
          </p:cNvSpPr>
          <p:nvPr>
            <p:ph type="body" idx="1"/>
          </p:nvPr>
        </p:nvSpPr>
        <p:spPr>
          <a:xfrm>
            <a:off x="121025" y="1815525"/>
            <a:ext cx="4058400" cy="18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dirty="0">
                <a:solidFill>
                  <a:srgbClr val="6AA84F"/>
                </a:solidFill>
                <a:latin typeface="Lato"/>
                <a:ea typeface="Lato"/>
                <a:cs typeface="Lato"/>
                <a:sym typeface="Lato"/>
              </a:rPr>
              <a:t>for </a:t>
            </a:r>
            <a:r>
              <a:rPr lang="zh-TW" sz="1400" dirty="0">
                <a:latin typeface="Lato"/>
                <a:ea typeface="Lato"/>
                <a:cs typeface="Lato"/>
                <a:sym typeface="Lato"/>
              </a:rPr>
              <a:t>( </a:t>
            </a:r>
            <a:r>
              <a:rPr lang="zh-TW" sz="1400" dirty="0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int</a:t>
            </a:r>
            <a:r>
              <a:rPr lang="zh-TW" sz="1400" dirty="0">
                <a:latin typeface="Lato"/>
                <a:ea typeface="Lato"/>
                <a:cs typeface="Lato"/>
                <a:sym typeface="Lato"/>
              </a:rPr>
              <a:t> i = 0 ; i &lt; 6 ;  i++ )  {</a:t>
            </a:r>
            <a:endParaRPr sz="14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sz="1400" dirty="0">
                <a:latin typeface="Lato"/>
                <a:ea typeface="Lato"/>
                <a:cs typeface="Lato"/>
                <a:sym typeface="Lato"/>
              </a:rPr>
              <a:t>        image( up</a:t>
            </a:r>
            <a:r>
              <a:rPr lang="en-US" altLang="zh-TW" sz="1400" dirty="0">
                <a:latin typeface="Lato"/>
                <a:ea typeface="Lato"/>
                <a:cs typeface="Lato"/>
                <a:sym typeface="Lato"/>
              </a:rPr>
              <a:t>per</a:t>
            </a:r>
            <a:r>
              <a:rPr lang="zh-TW" sz="1400" dirty="0">
                <a:latin typeface="Lato"/>
                <a:ea typeface="Lato"/>
                <a:cs typeface="Lato"/>
                <a:sym typeface="Lato"/>
              </a:rPr>
              <a:t>BadCat, 圖的x座標,圖的y座標 );</a:t>
            </a:r>
            <a:endParaRPr sz="14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 dirty="0">
                <a:latin typeface="Lato"/>
                <a:ea typeface="Lato"/>
                <a:cs typeface="Lato"/>
                <a:sym typeface="Lato"/>
              </a:rPr>
              <a:t>        image( </a:t>
            </a:r>
            <a:r>
              <a:rPr lang="en-US" altLang="zh-TW" sz="1400" dirty="0">
                <a:latin typeface="Lato"/>
                <a:ea typeface="Lato"/>
                <a:cs typeface="Lato"/>
                <a:sym typeface="Lato"/>
              </a:rPr>
              <a:t>lower</a:t>
            </a:r>
            <a:r>
              <a:rPr lang="zh-TW" sz="1400" dirty="0">
                <a:latin typeface="Lato"/>
                <a:ea typeface="Lato"/>
                <a:cs typeface="Lato"/>
                <a:sym typeface="Lato"/>
              </a:rPr>
              <a:t>BadCat, 圖的x座標,圖的y座標 );</a:t>
            </a:r>
            <a:endParaRPr sz="14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zh-TW" sz="1400" dirty="0">
                <a:latin typeface="Lato"/>
                <a:ea typeface="Lato"/>
                <a:cs typeface="Lato"/>
                <a:sym typeface="Lato"/>
              </a:rPr>
              <a:t>}</a:t>
            </a:r>
            <a:endParaRPr sz="14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30"/>
          <p:cNvSpPr txBox="1">
            <a:spLocks noGrp="1"/>
          </p:cNvSpPr>
          <p:nvPr>
            <p:ph type="title"/>
          </p:nvPr>
        </p:nvSpPr>
        <p:spPr>
          <a:xfrm>
            <a:off x="182250" y="509825"/>
            <a:ext cx="139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Part I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34" name="Google Shape;134;p30"/>
          <p:cNvGrpSpPr/>
          <p:nvPr/>
        </p:nvGrpSpPr>
        <p:grpSpPr>
          <a:xfrm>
            <a:off x="3507900" y="773400"/>
            <a:ext cx="5483700" cy="4263225"/>
            <a:chOff x="3507900" y="773400"/>
            <a:chExt cx="5483700" cy="4263225"/>
          </a:xfrm>
        </p:grpSpPr>
        <p:pic>
          <p:nvPicPr>
            <p:cNvPr id="135" name="Google Shape;135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34775" y="1449781"/>
              <a:ext cx="5056823" cy="322954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6" name="Google Shape;136;p30"/>
            <p:cNvGrpSpPr/>
            <p:nvPr/>
          </p:nvGrpSpPr>
          <p:grpSpPr>
            <a:xfrm>
              <a:off x="4130876" y="2753456"/>
              <a:ext cx="782240" cy="739485"/>
              <a:chOff x="3807582" y="2625394"/>
              <a:chExt cx="834300" cy="788700"/>
            </a:xfrm>
          </p:grpSpPr>
          <p:cxnSp>
            <p:nvCxnSpPr>
              <p:cNvPr id="137" name="Google Shape;137;p30"/>
              <p:cNvCxnSpPr/>
              <p:nvPr/>
            </p:nvCxnSpPr>
            <p:spPr>
              <a:xfrm>
                <a:off x="4572000" y="2625394"/>
                <a:ext cx="0" cy="788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stealth" w="med" len="med"/>
                <a:tailEnd type="stealth" w="med" len="med"/>
              </a:ln>
            </p:spPr>
          </p:cxnSp>
          <p:sp>
            <p:nvSpPr>
              <p:cNvPr id="138" name="Google Shape;138;p30"/>
              <p:cNvSpPr txBox="1"/>
              <p:nvPr/>
            </p:nvSpPr>
            <p:spPr>
              <a:xfrm>
                <a:off x="3807582" y="2828219"/>
                <a:ext cx="834300" cy="36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zh-TW" sz="1400" i="0" u="none" strike="noStrike" cap="none">
                    <a:solidFill>
                      <a:schemeClr val="dk2"/>
                    </a:solidFill>
                    <a:latin typeface="Lato"/>
                    <a:ea typeface="Lato"/>
                    <a:cs typeface="Lato"/>
                    <a:sym typeface="Lato"/>
                  </a:rPr>
                  <a:t>SPACE</a:t>
                </a:r>
                <a:endParaRPr sz="140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cxnSp>
          <p:nvCxnSpPr>
            <p:cNvPr id="139" name="Google Shape;139;p30"/>
            <p:cNvCxnSpPr/>
            <p:nvPr/>
          </p:nvCxnSpPr>
          <p:spPr>
            <a:xfrm rot="10800000">
              <a:off x="6639350" y="4291625"/>
              <a:ext cx="319500" cy="513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40" name="Google Shape;140;p30"/>
            <p:cNvSpPr txBox="1"/>
            <p:nvPr/>
          </p:nvSpPr>
          <p:spPr>
            <a:xfrm>
              <a:off x="7515549" y="925725"/>
              <a:ext cx="1354129" cy="35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 dirty="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up</a:t>
              </a:r>
              <a:r>
                <a:rPr lang="en-US" altLang="zh-TW" dirty="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per</a:t>
              </a:r>
              <a:r>
                <a:rPr lang="zh-TW" dirty="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BadCat</a:t>
              </a:r>
              <a:endParaRPr dirty="0"/>
            </a:p>
          </p:txBody>
        </p:sp>
        <p:sp>
          <p:nvSpPr>
            <p:cNvPr id="141" name="Google Shape;141;p30"/>
            <p:cNvSpPr txBox="1"/>
            <p:nvPr/>
          </p:nvSpPr>
          <p:spPr>
            <a:xfrm>
              <a:off x="6958850" y="4679325"/>
              <a:ext cx="1246500" cy="35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altLang="zh-TW" dirty="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lower</a:t>
              </a:r>
              <a:r>
                <a:rPr lang="zh-TW" dirty="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BadCat</a:t>
              </a:r>
              <a:endParaRPr dirty="0"/>
            </a:p>
          </p:txBody>
        </p:sp>
        <p:cxnSp>
          <p:nvCxnSpPr>
            <p:cNvPr id="142" name="Google Shape;142;p30"/>
            <p:cNvCxnSpPr/>
            <p:nvPr/>
          </p:nvCxnSpPr>
          <p:spPr>
            <a:xfrm flipH="1">
              <a:off x="7310200" y="1198125"/>
              <a:ext cx="302400" cy="617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143" name="Google Shape;143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0904" y="1198125"/>
              <a:ext cx="528977" cy="151644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4" name="Google Shape;144;p30"/>
            <p:cNvGrpSpPr/>
            <p:nvPr/>
          </p:nvGrpSpPr>
          <p:grpSpPr>
            <a:xfrm>
              <a:off x="3507900" y="1082525"/>
              <a:ext cx="5483700" cy="3782700"/>
              <a:chOff x="3507900" y="1082525"/>
              <a:chExt cx="5483700" cy="3782700"/>
            </a:xfrm>
          </p:grpSpPr>
          <p:cxnSp>
            <p:nvCxnSpPr>
              <p:cNvPr id="145" name="Google Shape;145;p30"/>
              <p:cNvCxnSpPr/>
              <p:nvPr/>
            </p:nvCxnSpPr>
            <p:spPr>
              <a:xfrm>
                <a:off x="3558100" y="1645925"/>
                <a:ext cx="54219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A86E8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146" name="Google Shape;146;p30"/>
              <p:cNvCxnSpPr/>
              <p:nvPr/>
            </p:nvCxnSpPr>
            <p:spPr>
              <a:xfrm>
                <a:off x="4121975" y="1082525"/>
                <a:ext cx="0" cy="3782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A86E8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47" name="Google Shape;147;p30"/>
              <p:cNvSpPr txBox="1"/>
              <p:nvPr/>
            </p:nvSpPr>
            <p:spPr>
              <a:xfrm>
                <a:off x="8462700" y="1198125"/>
                <a:ext cx="528900" cy="35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zh-TW">
                    <a:solidFill>
                      <a:srgbClr val="4A86E8"/>
                    </a:solidFill>
                    <a:latin typeface="Lato Black"/>
                    <a:ea typeface="Lato Black"/>
                    <a:cs typeface="Lato Black"/>
                    <a:sym typeface="Lato Black"/>
                  </a:rPr>
                  <a:t>x</a:t>
                </a:r>
                <a:endParaRPr>
                  <a:solidFill>
                    <a:srgbClr val="4A86E8"/>
                  </a:solidFill>
                  <a:latin typeface="Lato Black"/>
                  <a:ea typeface="Lato Black"/>
                  <a:cs typeface="Lato Black"/>
                  <a:sym typeface="Lato Black"/>
                </a:endParaRPr>
              </a:p>
            </p:txBody>
          </p:sp>
          <p:sp>
            <p:nvSpPr>
              <p:cNvPr id="148" name="Google Shape;148;p30"/>
              <p:cNvSpPr txBox="1"/>
              <p:nvPr/>
            </p:nvSpPr>
            <p:spPr>
              <a:xfrm>
                <a:off x="3507900" y="4507925"/>
                <a:ext cx="528900" cy="35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zh-TW">
                    <a:solidFill>
                      <a:srgbClr val="4A86E8"/>
                    </a:solidFill>
                    <a:latin typeface="Lato Black"/>
                    <a:ea typeface="Lato Black"/>
                    <a:cs typeface="Lato Black"/>
                    <a:sym typeface="Lato Black"/>
                  </a:rPr>
                  <a:t>y</a:t>
                </a:r>
                <a:endParaRPr>
                  <a:solidFill>
                    <a:srgbClr val="4A86E8"/>
                  </a:solidFill>
                  <a:latin typeface="Lato Black"/>
                  <a:ea typeface="Lato Black"/>
                  <a:cs typeface="Lato Black"/>
                  <a:sym typeface="Lato Black"/>
                </a:endParaRPr>
              </a:p>
            </p:txBody>
          </p:sp>
          <p:sp>
            <p:nvSpPr>
              <p:cNvPr id="149" name="Google Shape;149;p30"/>
              <p:cNvSpPr txBox="1"/>
              <p:nvPr/>
            </p:nvSpPr>
            <p:spPr>
              <a:xfrm>
                <a:off x="3542700" y="1288625"/>
                <a:ext cx="611700" cy="35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zh-TW">
                    <a:solidFill>
                      <a:srgbClr val="4A86E8"/>
                    </a:solidFill>
                    <a:latin typeface="Lato Black"/>
                    <a:ea typeface="Lato Black"/>
                    <a:cs typeface="Lato Black"/>
                    <a:sym typeface="Lato Black"/>
                  </a:rPr>
                  <a:t>(0,0)</a:t>
                </a:r>
                <a:endParaRPr>
                  <a:solidFill>
                    <a:srgbClr val="4A86E8"/>
                  </a:solidFill>
                  <a:latin typeface="Lato Black"/>
                  <a:ea typeface="Lato Black"/>
                  <a:cs typeface="Lato Black"/>
                  <a:sym typeface="Lato Black"/>
                </a:endParaRPr>
              </a:p>
            </p:txBody>
          </p:sp>
          <p:sp>
            <p:nvSpPr>
              <p:cNvPr id="150" name="Google Shape;150;p30"/>
              <p:cNvSpPr/>
              <p:nvPr/>
            </p:nvSpPr>
            <p:spPr>
              <a:xfrm>
                <a:off x="4042851" y="1566300"/>
                <a:ext cx="142500" cy="144000"/>
              </a:xfrm>
              <a:prstGeom prst="ellipse">
                <a:avLst/>
              </a:prstGeom>
              <a:solidFill>
                <a:srgbClr val="4A86E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" name="Google Shape;151;p30"/>
            <p:cNvGrpSpPr/>
            <p:nvPr/>
          </p:nvGrpSpPr>
          <p:grpSpPr>
            <a:xfrm>
              <a:off x="4115200" y="773400"/>
              <a:ext cx="3497400" cy="1953325"/>
              <a:chOff x="4115200" y="773400"/>
              <a:chExt cx="3497400" cy="1953325"/>
            </a:xfrm>
          </p:grpSpPr>
          <p:sp>
            <p:nvSpPr>
              <p:cNvPr id="152" name="Google Shape;152;p30"/>
              <p:cNvSpPr/>
              <p:nvPr/>
            </p:nvSpPr>
            <p:spPr>
              <a:xfrm>
                <a:off x="4720900" y="1210225"/>
                <a:ext cx="528900" cy="1516500"/>
              </a:xfrm>
              <a:prstGeom prst="rect">
                <a:avLst/>
              </a:prstGeom>
              <a:noFill/>
              <a:ln w="19050" cap="flat" cmpd="sng">
                <a:solidFill>
                  <a:srgbClr val="FF99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30"/>
              <p:cNvSpPr/>
              <p:nvPr/>
            </p:nvSpPr>
            <p:spPr>
              <a:xfrm>
                <a:off x="4671778" y="1150832"/>
                <a:ext cx="142500" cy="144000"/>
              </a:xfrm>
              <a:prstGeom prst="ellipse">
                <a:avLst/>
              </a:pr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30"/>
              <p:cNvSpPr txBox="1"/>
              <p:nvPr/>
            </p:nvSpPr>
            <p:spPr>
              <a:xfrm>
                <a:off x="4115200" y="773400"/>
                <a:ext cx="3497400" cy="41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zh-TW">
                    <a:solidFill>
                      <a:srgbClr val="FF9900"/>
                    </a:solidFill>
                    <a:latin typeface="Lato Black"/>
                    <a:ea typeface="Lato Black"/>
                    <a:cs typeface="Lato Black"/>
                    <a:sym typeface="Lato Black"/>
                  </a:rPr>
                  <a:t>(  BADCAT_INIT_X , BADCAT_INIT_Y )</a:t>
                </a:r>
                <a:endParaRPr>
                  <a:solidFill>
                    <a:srgbClr val="FF9900"/>
                  </a:solidFill>
                  <a:latin typeface="Lato Black"/>
                  <a:ea typeface="Lato Black"/>
                  <a:cs typeface="Lato Black"/>
                  <a:sym typeface="Lato Black"/>
                </a:endParaRPr>
              </a:p>
            </p:txBody>
          </p:sp>
        </p:grpSp>
        <p:grpSp>
          <p:nvGrpSpPr>
            <p:cNvPr id="155" name="Google Shape;155;p30"/>
            <p:cNvGrpSpPr/>
            <p:nvPr/>
          </p:nvGrpSpPr>
          <p:grpSpPr>
            <a:xfrm>
              <a:off x="4659647" y="3468696"/>
              <a:ext cx="590153" cy="1567479"/>
              <a:chOff x="4659647" y="3468696"/>
              <a:chExt cx="590153" cy="1567479"/>
            </a:xfrm>
          </p:grpSpPr>
          <p:sp>
            <p:nvSpPr>
              <p:cNvPr id="156" name="Google Shape;156;p30"/>
              <p:cNvSpPr/>
              <p:nvPr/>
            </p:nvSpPr>
            <p:spPr>
              <a:xfrm>
                <a:off x="4720900" y="3519675"/>
                <a:ext cx="528900" cy="1516500"/>
              </a:xfrm>
              <a:prstGeom prst="rect">
                <a:avLst/>
              </a:prstGeom>
              <a:noFill/>
              <a:ln w="19050" cap="flat" cmpd="sng">
                <a:solidFill>
                  <a:srgbClr val="FF99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30"/>
              <p:cNvSpPr/>
              <p:nvPr/>
            </p:nvSpPr>
            <p:spPr>
              <a:xfrm>
                <a:off x="4659647" y="3468696"/>
                <a:ext cx="142500" cy="144000"/>
              </a:xfrm>
              <a:prstGeom prst="ellipse">
                <a:avLst/>
              </a:pr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58" name="Google Shape;15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0525" y="3787412"/>
            <a:ext cx="3009571" cy="93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/>
          <p:nvPr/>
        </p:nvSpPr>
        <p:spPr>
          <a:xfrm>
            <a:off x="-301750" y="481325"/>
            <a:ext cx="2062200" cy="629700"/>
          </a:xfrm>
          <a:prstGeom prst="trapezoid">
            <a:avLst>
              <a:gd name="adj" fmla="val 43564"/>
            </a:avLst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9" name="Google Shape;299;p37"/>
          <p:cNvSpPr txBox="1">
            <a:spLocks noGrp="1"/>
          </p:cNvSpPr>
          <p:nvPr>
            <p:ph type="title"/>
          </p:nvPr>
        </p:nvSpPr>
        <p:spPr>
          <a:xfrm>
            <a:off x="182250" y="509825"/>
            <a:ext cx="139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Part II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0" name="Google Shape;300;p37"/>
          <p:cNvSpPr txBox="1">
            <a:spLocks noGrp="1"/>
          </p:cNvSpPr>
          <p:nvPr>
            <p:ph type="title"/>
          </p:nvPr>
        </p:nvSpPr>
        <p:spPr>
          <a:xfrm>
            <a:off x="1308250" y="509825"/>
            <a:ext cx="547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遊戲狀態</a:t>
            </a:r>
            <a:endParaRPr sz="2400" dirty="0">
              <a:latin typeface="Noto Sans TC" charset="0"/>
              <a:ea typeface="Noto Sans TC" charset="0"/>
              <a:cs typeface="Noto Sans TC" charset="0"/>
              <a:sym typeface="Raleway"/>
            </a:endParaRPr>
          </a:p>
        </p:txBody>
      </p:sp>
      <p:grpSp>
        <p:nvGrpSpPr>
          <p:cNvPr id="301" name="Google Shape;301;p37"/>
          <p:cNvGrpSpPr/>
          <p:nvPr/>
        </p:nvGrpSpPr>
        <p:grpSpPr>
          <a:xfrm>
            <a:off x="1494026" y="1295421"/>
            <a:ext cx="5863627" cy="3369650"/>
            <a:chOff x="459049" y="1281475"/>
            <a:chExt cx="5863627" cy="3369650"/>
          </a:xfrm>
        </p:grpSpPr>
        <p:sp>
          <p:nvSpPr>
            <p:cNvPr id="302" name="Google Shape;302;p37"/>
            <p:cNvSpPr/>
            <p:nvPr/>
          </p:nvSpPr>
          <p:spPr>
            <a:xfrm>
              <a:off x="519271" y="2657048"/>
              <a:ext cx="1430100" cy="807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buSzPts val="1400"/>
                <a:buFont typeface="Arial"/>
                <a:buNone/>
              </a:pPr>
              <a:r>
                <a:rPr lang="zh-TW" dirty="0">
                  <a:solidFill>
                    <a:schemeClr val="dk2"/>
                  </a:solidFill>
                  <a:latin typeface="Noto Sans TC" charset="0"/>
                  <a:ea typeface="Noto Sans TC" charset="0"/>
                  <a:cs typeface="Noto Sans TC" charset="0"/>
                </a:rPr>
                <a:t>遊戲進行中</a:t>
              </a:r>
              <a:endParaRPr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</a:endParaRPr>
            </a:p>
          </p:txBody>
        </p:sp>
        <p:cxnSp>
          <p:nvCxnSpPr>
            <p:cNvPr id="303" name="Google Shape;303;p37"/>
            <p:cNvCxnSpPr/>
            <p:nvPr/>
          </p:nvCxnSpPr>
          <p:spPr>
            <a:xfrm>
              <a:off x="5161819" y="3058371"/>
              <a:ext cx="10266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4" name="Google Shape;304;p37"/>
            <p:cNvCxnSpPr/>
            <p:nvPr/>
          </p:nvCxnSpPr>
          <p:spPr>
            <a:xfrm>
              <a:off x="1234518" y="4651125"/>
              <a:ext cx="49551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5" name="Google Shape;305;p37"/>
            <p:cNvCxnSpPr/>
            <p:nvPr/>
          </p:nvCxnSpPr>
          <p:spPr>
            <a:xfrm flipH="1">
              <a:off x="6189241" y="3053596"/>
              <a:ext cx="300" cy="1593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6" name="Google Shape;306;p37"/>
            <p:cNvCxnSpPr/>
            <p:nvPr/>
          </p:nvCxnSpPr>
          <p:spPr>
            <a:xfrm>
              <a:off x="1234506" y="3424124"/>
              <a:ext cx="0" cy="12267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stealth" w="med" len="med"/>
              <a:tailEnd type="none" w="sm" len="sm"/>
            </a:ln>
          </p:spPr>
        </p:cxnSp>
        <p:sp>
          <p:nvSpPr>
            <p:cNvPr id="307" name="Google Shape;307;p37"/>
            <p:cNvSpPr txBox="1"/>
            <p:nvPr/>
          </p:nvSpPr>
          <p:spPr>
            <a:xfrm rot="19416814">
              <a:off x="1982099" y="2327208"/>
              <a:ext cx="1052377" cy="3007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>
                <a:buSzPts val="1400"/>
                <a:buFont typeface="Arial"/>
                <a:buNone/>
              </a:pPr>
              <a:r>
                <a:rPr lang="zh-TW" sz="1200" dirty="0">
                  <a:solidFill>
                    <a:schemeClr val="dk2"/>
                  </a:solidFill>
                  <a:latin typeface="Noto Sans TC" charset="0"/>
                  <a:ea typeface="Noto Sans TC" charset="0"/>
                  <a:cs typeface="Noto Sans TC" charset="0"/>
                </a:rPr>
                <a:t>碰到盜賊貓</a:t>
              </a:r>
              <a:endParaRPr sz="12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</a:endParaRPr>
            </a:p>
          </p:txBody>
        </p:sp>
        <p:sp>
          <p:nvSpPr>
            <p:cNvPr id="308" name="Google Shape;308;p37"/>
            <p:cNvSpPr txBox="1"/>
            <p:nvPr/>
          </p:nvSpPr>
          <p:spPr>
            <a:xfrm rot="2164177">
              <a:off x="2063577" y="3428496"/>
              <a:ext cx="807619" cy="3010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>
                <a:buSzPts val="1400"/>
              </a:pPr>
              <a:r>
                <a:rPr lang="zh-TW" sz="1200" dirty="0">
                  <a:solidFill>
                    <a:schemeClr val="dk2"/>
                  </a:solidFill>
                  <a:latin typeface="Noto Sans TC" charset="0"/>
                  <a:ea typeface="Noto Sans TC" charset="0"/>
                  <a:cs typeface="Noto Sans TC" charset="0"/>
                </a:rPr>
                <a:t>碰到白貓</a:t>
              </a:r>
              <a:endParaRPr sz="12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</a:endParaRPr>
            </a:p>
          </p:txBody>
        </p:sp>
        <p:sp>
          <p:nvSpPr>
            <p:cNvPr id="309" name="Google Shape;309;p37"/>
            <p:cNvSpPr txBox="1"/>
            <p:nvPr/>
          </p:nvSpPr>
          <p:spPr>
            <a:xfrm>
              <a:off x="5216876" y="2743800"/>
              <a:ext cx="1105800" cy="31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ctr">
                <a:buSzPts val="1400"/>
              </a:pPr>
              <a:r>
                <a:rPr lang="zh-TW" sz="1200" dirty="0">
                  <a:solidFill>
                    <a:schemeClr val="dk2"/>
                  </a:solidFill>
                  <a:latin typeface="Noto Sans TC" charset="0"/>
                  <a:ea typeface="Noto Sans TC" charset="0"/>
                  <a:cs typeface="Noto Sans TC" charset="0"/>
                  <a:sym typeface="Lato"/>
                </a:rPr>
                <a:t>點擊 </a:t>
              </a:r>
              <a:r>
                <a:rPr lang="en-US" altLang="zh-TW" sz="1200" dirty="0">
                  <a:solidFill>
                    <a:schemeClr val="dk2"/>
                  </a:solidFill>
                  <a:latin typeface="Noto Sans TC" charset="0"/>
                  <a:ea typeface="Noto Sans TC" charset="0"/>
                  <a:cs typeface="Noto Sans TC" charset="0"/>
                  <a:sym typeface="Lato"/>
                </a:rPr>
                <a:t>R</a:t>
              </a:r>
              <a:r>
                <a:rPr lang="zh-TW" sz="1200" dirty="0">
                  <a:solidFill>
                    <a:schemeClr val="dk2"/>
                  </a:solidFill>
                  <a:latin typeface="Noto Sans TC" charset="0"/>
                  <a:ea typeface="Noto Sans TC" charset="0"/>
                  <a:cs typeface="Noto Sans TC" charset="0"/>
                  <a:sym typeface="Lato"/>
                </a:rPr>
                <a:t>estart </a:t>
              </a:r>
              <a:endParaRPr sz="12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endParaRPr>
            </a:p>
          </p:txBody>
        </p:sp>
        <p:cxnSp>
          <p:nvCxnSpPr>
            <p:cNvPr id="310" name="Google Shape;310;p37"/>
            <p:cNvCxnSpPr>
              <a:stCxn id="302" idx="3"/>
              <a:endCxn id="311" idx="1"/>
            </p:cNvCxnSpPr>
            <p:nvPr/>
          </p:nvCxnSpPr>
          <p:spPr>
            <a:xfrm rot="10800000" flipH="1">
              <a:off x="1949371" y="2252798"/>
              <a:ext cx="1105800" cy="808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stealth" w="med" len="med"/>
            </a:ln>
          </p:spPr>
        </p:cxnSp>
        <p:cxnSp>
          <p:nvCxnSpPr>
            <p:cNvPr id="312" name="Google Shape;312;p37"/>
            <p:cNvCxnSpPr>
              <a:stCxn id="302" idx="3"/>
              <a:endCxn id="313" idx="1"/>
            </p:cNvCxnSpPr>
            <p:nvPr/>
          </p:nvCxnSpPr>
          <p:spPr>
            <a:xfrm>
              <a:off x="1949371" y="3060998"/>
              <a:ext cx="1105800" cy="802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stealth" w="med" len="med"/>
            </a:ln>
          </p:spPr>
        </p:cxnSp>
        <p:cxnSp>
          <p:nvCxnSpPr>
            <p:cNvPr id="314" name="Google Shape;314;p37"/>
            <p:cNvCxnSpPr/>
            <p:nvPr/>
          </p:nvCxnSpPr>
          <p:spPr>
            <a:xfrm flipH="1">
              <a:off x="4056420" y="3055653"/>
              <a:ext cx="1105800" cy="807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stealth" w="med" len="med"/>
            </a:ln>
          </p:spPr>
        </p:cxnSp>
        <p:cxnSp>
          <p:nvCxnSpPr>
            <p:cNvPr id="315" name="Google Shape;315;p37"/>
            <p:cNvCxnSpPr/>
            <p:nvPr/>
          </p:nvCxnSpPr>
          <p:spPr>
            <a:xfrm rot="10800000">
              <a:off x="4056420" y="2252853"/>
              <a:ext cx="1105800" cy="8028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stealth" w="med" len="med"/>
            </a:ln>
          </p:spPr>
        </p:cxnSp>
        <p:sp>
          <p:nvSpPr>
            <p:cNvPr id="311" name="Google Shape;311;p37"/>
            <p:cNvSpPr/>
            <p:nvPr/>
          </p:nvSpPr>
          <p:spPr>
            <a:xfrm>
              <a:off x="3055310" y="1848973"/>
              <a:ext cx="1430100" cy="807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zh-TW" dirty="0">
                  <a:solidFill>
                    <a:schemeClr val="dk2"/>
                  </a:solidFill>
                  <a:latin typeface="Noto Sans TC" charset="0"/>
                  <a:ea typeface="Noto Sans TC" charset="0"/>
                  <a:cs typeface="Noto Sans TC" charset="0"/>
                </a:rPr>
                <a:t>遊戲失敗</a:t>
              </a:r>
              <a:endParaRPr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</a:endParaRPr>
            </a:p>
          </p:txBody>
        </p:sp>
        <p:sp>
          <p:nvSpPr>
            <p:cNvPr id="313" name="Google Shape;313;p37"/>
            <p:cNvSpPr/>
            <p:nvPr/>
          </p:nvSpPr>
          <p:spPr>
            <a:xfrm>
              <a:off x="3055310" y="3459670"/>
              <a:ext cx="1430100" cy="807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buSzPts val="1400"/>
              </a:pPr>
              <a:r>
                <a:rPr lang="zh-TW" dirty="0">
                  <a:solidFill>
                    <a:schemeClr val="dk2"/>
                  </a:solidFill>
                  <a:latin typeface="Noto Sans TC" charset="0"/>
                  <a:ea typeface="Noto Sans TC" charset="0"/>
                  <a:cs typeface="Noto Sans TC" charset="0"/>
                </a:rPr>
                <a:t>遊戲成功</a:t>
              </a:r>
              <a:endParaRPr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</a:endParaRPr>
            </a:p>
          </p:txBody>
        </p:sp>
        <p:sp>
          <p:nvSpPr>
            <p:cNvPr id="316" name="Google Shape;316;p37"/>
            <p:cNvSpPr txBox="1"/>
            <p:nvPr/>
          </p:nvSpPr>
          <p:spPr>
            <a:xfrm>
              <a:off x="459049" y="2084284"/>
              <a:ext cx="14301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>
                  <a:solidFill>
                    <a:srgbClr val="4A86E8"/>
                  </a:solidFill>
                  <a:latin typeface="Lato"/>
                  <a:ea typeface="Lato"/>
                  <a:cs typeface="Lato"/>
                  <a:sym typeface="Lato"/>
                </a:rPr>
                <a:t>gameState = </a:t>
              </a:r>
              <a:r>
                <a:rPr lang="en-US" altLang="zh-TW" dirty="0">
                  <a:solidFill>
                    <a:srgbClr val="4A86E8"/>
                  </a:solidFill>
                  <a:latin typeface="Lato"/>
                  <a:ea typeface="Lato"/>
                  <a:cs typeface="Lato"/>
                  <a:sym typeface="Lato"/>
                </a:rPr>
                <a:t>GAME_RUN</a:t>
              </a:r>
              <a:endParaRPr dirty="0">
                <a:solidFill>
                  <a:srgbClr val="4A86E8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7" name="Google Shape;317;p37"/>
            <p:cNvSpPr txBox="1"/>
            <p:nvPr/>
          </p:nvSpPr>
          <p:spPr>
            <a:xfrm>
              <a:off x="3055308" y="1281475"/>
              <a:ext cx="14301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>
                  <a:solidFill>
                    <a:srgbClr val="4A86E8"/>
                  </a:solidFill>
                  <a:latin typeface="Lato"/>
                  <a:ea typeface="Lato"/>
                  <a:cs typeface="Lato"/>
                  <a:sym typeface="Lato"/>
                </a:rPr>
                <a:t>gameState = </a:t>
              </a:r>
              <a:r>
                <a:rPr lang="en-US" altLang="zh-TW" dirty="0">
                  <a:solidFill>
                    <a:srgbClr val="4A86E8"/>
                  </a:solidFill>
                  <a:latin typeface="Lato"/>
                  <a:ea typeface="Lato"/>
                  <a:cs typeface="Lato"/>
                  <a:sym typeface="Lato"/>
                </a:rPr>
                <a:t>GAME_LOSE</a:t>
              </a:r>
              <a:endParaRPr dirty="0">
                <a:solidFill>
                  <a:srgbClr val="4A86E8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8" name="Google Shape;318;p37"/>
            <p:cNvSpPr txBox="1"/>
            <p:nvPr/>
          </p:nvSpPr>
          <p:spPr>
            <a:xfrm>
              <a:off x="3055308" y="2892258"/>
              <a:ext cx="14301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dirty="0">
                  <a:solidFill>
                    <a:srgbClr val="4A86E8"/>
                  </a:solidFill>
                  <a:latin typeface="Lato"/>
                  <a:ea typeface="Lato"/>
                  <a:cs typeface="Lato"/>
                  <a:sym typeface="Lato"/>
                </a:rPr>
                <a:t>gameState = </a:t>
              </a:r>
              <a:r>
                <a:rPr lang="en-US" altLang="zh-TW" dirty="0">
                  <a:solidFill>
                    <a:srgbClr val="4A86E8"/>
                  </a:solidFill>
                  <a:latin typeface="Lato"/>
                  <a:ea typeface="Lato"/>
                  <a:cs typeface="Lato"/>
                  <a:sym typeface="Lato"/>
                </a:rPr>
                <a:t>GAME_WIN</a:t>
              </a:r>
              <a:endParaRPr dirty="0">
                <a:solidFill>
                  <a:srgbClr val="4A86E8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374" y="1222825"/>
            <a:ext cx="5392803" cy="345284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/>
          <p:nvPr/>
        </p:nvSpPr>
        <p:spPr>
          <a:xfrm>
            <a:off x="-301750" y="481325"/>
            <a:ext cx="2062200" cy="629700"/>
          </a:xfrm>
          <a:prstGeom prst="trapezoid">
            <a:avLst>
              <a:gd name="adj" fmla="val 43564"/>
            </a:avLst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5" name="Google Shape;165;p31"/>
          <p:cNvSpPr txBox="1">
            <a:spLocks noGrp="1"/>
          </p:cNvSpPr>
          <p:nvPr>
            <p:ph type="title"/>
          </p:nvPr>
        </p:nvSpPr>
        <p:spPr>
          <a:xfrm>
            <a:off x="1308250" y="509825"/>
            <a:ext cx="65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1. 使用 </a:t>
            </a:r>
            <a:r>
              <a:rPr lang="en-US" altLang="zh-TW" sz="2400" b="1" dirty="0">
                <a:solidFill>
                  <a:srgbClr val="FF9900"/>
                </a:solidFill>
                <a:latin typeface="Lato" charset="0"/>
                <a:ea typeface="Lato" charset="0"/>
                <a:cs typeface="Lato" charset="0"/>
                <a:sym typeface="Lato"/>
              </a:rPr>
              <a:t>AABB</a:t>
            </a:r>
            <a:r>
              <a:rPr lang="zh-TW" sz="2400" b="1" dirty="0">
                <a:solidFill>
                  <a:srgbClr val="FF9900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 </a:t>
            </a: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做邊界碰撞判定</a:t>
            </a:r>
            <a:endParaRPr sz="2400" dirty="0">
              <a:latin typeface="Noto Sans TC" charset="0"/>
              <a:ea typeface="Noto Sans TC" charset="0"/>
              <a:cs typeface="Noto Sans TC" charset="0"/>
              <a:sym typeface="Raleway"/>
            </a:endParaRPr>
          </a:p>
        </p:txBody>
      </p:sp>
      <p:sp>
        <p:nvSpPr>
          <p:cNvPr id="166" name="Google Shape;166;p31"/>
          <p:cNvSpPr txBox="1">
            <a:spLocks noGrp="1"/>
          </p:cNvSpPr>
          <p:nvPr>
            <p:ph type="title"/>
          </p:nvPr>
        </p:nvSpPr>
        <p:spPr>
          <a:xfrm>
            <a:off x="182250" y="509825"/>
            <a:ext cx="139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Part II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7" name="Google Shape;167;p31"/>
          <p:cNvSpPr/>
          <p:nvPr/>
        </p:nvSpPr>
        <p:spPr>
          <a:xfrm>
            <a:off x="2711925" y="1111025"/>
            <a:ext cx="591900" cy="1461000"/>
          </a:xfrm>
          <a:prstGeom prst="rect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31"/>
          <p:cNvGrpSpPr/>
          <p:nvPr/>
        </p:nvGrpSpPr>
        <p:grpSpPr>
          <a:xfrm>
            <a:off x="1428942" y="856702"/>
            <a:ext cx="6086554" cy="4105364"/>
            <a:chOff x="3507900" y="1082525"/>
            <a:chExt cx="5761600" cy="3782700"/>
          </a:xfrm>
        </p:grpSpPr>
        <p:cxnSp>
          <p:nvCxnSpPr>
            <p:cNvPr id="169" name="Google Shape;169;p31"/>
            <p:cNvCxnSpPr/>
            <p:nvPr/>
          </p:nvCxnSpPr>
          <p:spPr>
            <a:xfrm>
              <a:off x="3558100" y="1645925"/>
              <a:ext cx="5711400" cy="0"/>
            </a:xfrm>
            <a:prstGeom prst="straightConnector1">
              <a:avLst/>
            </a:prstGeom>
            <a:noFill/>
            <a:ln w="28575" cap="flat" cmpd="sng">
              <a:solidFill>
                <a:srgbClr val="4A86E8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70" name="Google Shape;170;p31"/>
            <p:cNvCxnSpPr/>
            <p:nvPr/>
          </p:nvCxnSpPr>
          <p:spPr>
            <a:xfrm>
              <a:off x="4121975" y="1082525"/>
              <a:ext cx="0" cy="3782700"/>
            </a:xfrm>
            <a:prstGeom prst="straightConnector1">
              <a:avLst/>
            </a:prstGeom>
            <a:noFill/>
            <a:ln w="28575" cap="flat" cmpd="sng">
              <a:solidFill>
                <a:srgbClr val="4A86E8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71" name="Google Shape;171;p31"/>
            <p:cNvSpPr txBox="1"/>
            <p:nvPr/>
          </p:nvSpPr>
          <p:spPr>
            <a:xfrm>
              <a:off x="8724920" y="1198125"/>
              <a:ext cx="528900" cy="35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>
                  <a:solidFill>
                    <a:srgbClr val="4A86E8"/>
                  </a:solidFill>
                  <a:latin typeface="Lato Black"/>
                  <a:ea typeface="Lato Black"/>
                  <a:cs typeface="Lato Black"/>
                  <a:sym typeface="Lato Black"/>
                </a:rPr>
                <a:t>x</a:t>
              </a:r>
              <a:endParaRPr>
                <a:solidFill>
                  <a:srgbClr val="4A86E8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  <p:sp>
          <p:nvSpPr>
            <p:cNvPr id="172" name="Google Shape;172;p31"/>
            <p:cNvSpPr txBox="1"/>
            <p:nvPr/>
          </p:nvSpPr>
          <p:spPr>
            <a:xfrm>
              <a:off x="3507900" y="4507925"/>
              <a:ext cx="528900" cy="35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>
                  <a:solidFill>
                    <a:srgbClr val="4A86E8"/>
                  </a:solidFill>
                  <a:latin typeface="Lato Black"/>
                  <a:ea typeface="Lato Black"/>
                  <a:cs typeface="Lato Black"/>
                  <a:sym typeface="Lato Black"/>
                </a:rPr>
                <a:t>y</a:t>
              </a:r>
              <a:endParaRPr>
                <a:solidFill>
                  <a:srgbClr val="4A86E8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  <p:sp>
          <p:nvSpPr>
            <p:cNvPr id="173" name="Google Shape;173;p31"/>
            <p:cNvSpPr txBox="1"/>
            <p:nvPr/>
          </p:nvSpPr>
          <p:spPr>
            <a:xfrm>
              <a:off x="3542700" y="1288625"/>
              <a:ext cx="611700" cy="35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>
                  <a:solidFill>
                    <a:srgbClr val="4A86E8"/>
                  </a:solidFill>
                  <a:latin typeface="Lato Black"/>
                  <a:ea typeface="Lato Black"/>
                  <a:cs typeface="Lato Black"/>
                  <a:sym typeface="Lato Black"/>
                </a:rPr>
                <a:t>(0,0)</a:t>
              </a:r>
              <a:endParaRPr>
                <a:solidFill>
                  <a:srgbClr val="4A86E8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  <p:sp>
          <p:nvSpPr>
            <p:cNvPr id="174" name="Google Shape;174;p31"/>
            <p:cNvSpPr/>
            <p:nvPr/>
          </p:nvSpPr>
          <p:spPr>
            <a:xfrm>
              <a:off x="4042851" y="1566300"/>
              <a:ext cx="142500" cy="144000"/>
            </a:xfrm>
            <a:prstGeom prst="ellipse">
              <a:avLst/>
            </a:prstGeom>
            <a:solidFill>
              <a:srgbClr val="4A86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31"/>
          <p:cNvSpPr/>
          <p:nvPr/>
        </p:nvSpPr>
        <p:spPr>
          <a:xfrm>
            <a:off x="2307468" y="2557682"/>
            <a:ext cx="418500" cy="406800"/>
          </a:xfrm>
          <a:prstGeom prst="rect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67;p31"/>
          <p:cNvSpPr/>
          <p:nvPr/>
        </p:nvSpPr>
        <p:spPr>
          <a:xfrm>
            <a:off x="6240544" y="2519098"/>
            <a:ext cx="803383" cy="629455"/>
          </a:xfrm>
          <a:prstGeom prst="rect">
            <a:avLst/>
          </a:prstGeom>
          <a:noFill/>
          <a:ln w="19050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67;p31">
            <a:extLst>
              <a:ext uri="{FF2B5EF4-FFF2-40B4-BE49-F238E27FC236}">
                <a16:creationId xmlns:a16="http://schemas.microsoft.com/office/drawing/2014/main" id="{D9156594-F82F-A34D-9A9E-73E3BD83E7B5}"/>
              </a:ext>
            </a:extLst>
          </p:cNvPr>
          <p:cNvSpPr/>
          <p:nvPr/>
        </p:nvSpPr>
        <p:spPr>
          <a:xfrm>
            <a:off x="2710700" y="3431209"/>
            <a:ext cx="591900" cy="1461000"/>
          </a:xfrm>
          <a:prstGeom prst="rect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9"/>
          <p:cNvSpPr/>
          <p:nvPr/>
        </p:nvSpPr>
        <p:spPr>
          <a:xfrm>
            <a:off x="-301750" y="481325"/>
            <a:ext cx="2062200" cy="629700"/>
          </a:xfrm>
          <a:prstGeom prst="trapezoid">
            <a:avLst>
              <a:gd name="adj" fmla="val 43564"/>
            </a:avLst>
          </a:prstGeom>
          <a:solidFill>
            <a:srgbClr val="D9EA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3" name="Google Shape;343;p39"/>
          <p:cNvSpPr txBox="1">
            <a:spLocks noGrp="1"/>
          </p:cNvSpPr>
          <p:nvPr>
            <p:ph type="title"/>
          </p:nvPr>
        </p:nvSpPr>
        <p:spPr>
          <a:xfrm>
            <a:off x="1308250" y="509825"/>
            <a:ext cx="65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1. 使用 </a:t>
            </a:r>
            <a:r>
              <a:rPr lang="zh-TW" sz="2400" b="1" dirty="0">
                <a:solidFill>
                  <a:srgbClr val="FF9900"/>
                </a:solidFill>
                <a:latin typeface="Lato" charset="0"/>
                <a:ea typeface="Lato" charset="0"/>
                <a:cs typeface="Lato" charset="0"/>
                <a:sym typeface="Lato"/>
              </a:rPr>
              <a:t>sin</a:t>
            </a:r>
            <a:r>
              <a:rPr lang="zh-TW" sz="2400" dirty="0">
                <a:solidFill>
                  <a:schemeClr val="dk2"/>
                </a:solidFill>
                <a:latin typeface="Noto Sans TC" charset="0"/>
                <a:ea typeface="Noto Sans TC" charset="0"/>
                <a:cs typeface="Noto Sans TC" charset="0"/>
                <a:sym typeface="Lato"/>
              </a:rPr>
              <a:t> 讓盜賊貓呈波浪狀</a:t>
            </a:r>
            <a:endParaRPr sz="2400" dirty="0">
              <a:latin typeface="Noto Sans TC" charset="0"/>
              <a:ea typeface="Noto Sans TC" charset="0"/>
              <a:cs typeface="Noto Sans TC" charset="0"/>
              <a:sym typeface="Raleway"/>
            </a:endParaRPr>
          </a:p>
        </p:txBody>
      </p:sp>
      <p:sp>
        <p:nvSpPr>
          <p:cNvPr id="344" name="Google Shape;344;p39"/>
          <p:cNvSpPr txBox="1">
            <a:spLocks noGrp="1"/>
          </p:cNvSpPr>
          <p:nvPr>
            <p:ph type="title"/>
          </p:nvPr>
        </p:nvSpPr>
        <p:spPr>
          <a:xfrm>
            <a:off x="182250" y="509825"/>
            <a:ext cx="139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Part III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45" name="Google Shape;34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9800" y="1413850"/>
            <a:ext cx="5824400" cy="326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263</Words>
  <Application>Microsoft Macintosh PowerPoint</Application>
  <PresentationFormat>如螢幕大小 (16:9)</PresentationFormat>
  <Paragraphs>54</Paragraphs>
  <Slides>11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11</vt:i4>
      </vt:variant>
    </vt:vector>
  </HeadingPairs>
  <TitlesOfParts>
    <vt:vector size="18" baseType="lpstr">
      <vt:lpstr>Lato</vt:lpstr>
      <vt:lpstr>Lato Black</vt:lpstr>
      <vt:lpstr>Noto Sans TC</vt:lpstr>
      <vt:lpstr>Raleway</vt:lpstr>
      <vt:lpstr>Arial</vt:lpstr>
      <vt:lpstr>Simple Light</vt:lpstr>
      <vt:lpstr>Simple Light</vt:lpstr>
      <vt:lpstr>實戰演練</vt:lpstr>
      <vt:lpstr>PowerPoint 簡報</vt:lpstr>
      <vt:lpstr>Checkpoints</vt:lpstr>
      <vt:lpstr>PowerPoint 簡報</vt:lpstr>
      <vt:lpstr>使用 for 在上下排各產生6隻盜賊貓</vt:lpstr>
      <vt:lpstr>Part I</vt:lpstr>
      <vt:lpstr>Part II</vt:lpstr>
      <vt:lpstr>1. 使用 AABB 做邊界碰撞判定</vt:lpstr>
      <vt:lpstr>1. 使用 sin 讓盜賊貓呈波浪狀</vt:lpstr>
      <vt:lpstr>2. 使用 sin 讓盜賊貓呈波浪狀動起來</vt:lpstr>
      <vt:lpstr>Part III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實戰演練</dc:title>
  <cp:lastModifiedBy>jonze</cp:lastModifiedBy>
  <cp:revision>23</cp:revision>
  <dcterms:modified xsi:type="dcterms:W3CDTF">2021-03-28T08:37:56Z</dcterms:modified>
</cp:coreProperties>
</file>